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  <p:sldMasterId id="2147483875" r:id="rId2"/>
  </p:sldMasterIdLst>
  <p:notesMasterIdLst>
    <p:notesMasterId r:id="rId13"/>
  </p:notesMasterIdLst>
  <p:handoutMasterIdLst>
    <p:handoutMasterId r:id="rId14"/>
  </p:handoutMasterIdLst>
  <p:sldIdLst>
    <p:sldId id="280" r:id="rId3"/>
    <p:sldId id="289" r:id="rId4"/>
    <p:sldId id="283" r:id="rId5"/>
    <p:sldId id="285" r:id="rId6"/>
    <p:sldId id="290" r:id="rId7"/>
    <p:sldId id="291" r:id="rId8"/>
    <p:sldId id="294" r:id="rId9"/>
    <p:sldId id="265" r:id="rId10"/>
    <p:sldId id="263" r:id="rId11"/>
    <p:sldId id="295" r:id="rId12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rial de aplicación" id="{66DA1193-8D6B-4761-A410-CBC1220FA41B}">
          <p14:sldIdLst>
            <p14:sldId id="280"/>
            <p14:sldId id="289"/>
            <p14:sldId id="283"/>
            <p14:sldId id="285"/>
          </p14:sldIdLst>
        </p14:section>
        <p14:section name="OPEN TO WORK" id="{A6E6E92E-222A-43A3-9B40-0370D37BB4BE}">
          <p14:sldIdLst>
            <p14:sldId id="290"/>
            <p14:sldId id="291"/>
            <p14:sldId id="294"/>
          </p14:sldIdLst>
        </p14:section>
        <p14:section name="Opciones" id="{2A678B41-D9FA-49B4-823F-582DC52CE6E6}">
          <p14:sldIdLst>
            <p14:sldId id="265"/>
            <p14:sldId id="263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2" pos="3240" userDrawn="1">
          <p15:clr>
            <a:srgbClr val="A4A3A4"/>
          </p15:clr>
        </p15:guide>
        <p15:guide id="3" orient="horz" pos="6444" userDrawn="1">
          <p15:clr>
            <a:srgbClr val="A4A3A4"/>
          </p15:clr>
        </p15:guide>
        <p15:guide id="4" pos="5994" userDrawn="1">
          <p15:clr>
            <a:srgbClr val="A4A3A4"/>
          </p15:clr>
        </p15:guide>
        <p15:guide id="5" pos="6480" userDrawn="1">
          <p15:clr>
            <a:srgbClr val="A4A3A4"/>
          </p15:clr>
        </p15:guide>
        <p15:guide id="6" orient="horz" pos="3912" userDrawn="1">
          <p15:clr>
            <a:srgbClr val="A4A3A4"/>
          </p15:clr>
        </p15:guide>
        <p15:guide id="8" orient="horz" pos="2616" userDrawn="1">
          <p15:clr>
            <a:srgbClr val="A4A3A4"/>
          </p15:clr>
        </p15:guide>
        <p15:guide id="10" orient="horz" pos="2196" userDrawn="1">
          <p15:clr>
            <a:srgbClr val="A4A3A4"/>
          </p15:clr>
        </p15:guide>
        <p15:guide id="11" orient="horz" pos="3075" userDrawn="1">
          <p15:clr>
            <a:srgbClr val="A4A3A4"/>
          </p15:clr>
        </p15:guide>
        <p15:guide id="12" orient="horz" pos="5400" userDrawn="1">
          <p15:clr>
            <a:srgbClr val="A4A3A4"/>
          </p15:clr>
        </p15:guide>
        <p15:guide id="13" pos="4091" userDrawn="1">
          <p15:clr>
            <a:srgbClr val="A4A3A4"/>
          </p15:clr>
        </p15:guide>
        <p15:guide id="14" orient="horz" pos="1176" userDrawn="1">
          <p15:clr>
            <a:srgbClr val="A4A3A4"/>
          </p15:clr>
        </p15:guide>
        <p15:guide id="15" orient="horz" pos="5509" userDrawn="1">
          <p15:clr>
            <a:srgbClr val="A4A3A4"/>
          </p15:clr>
        </p15:guide>
        <p15:guide id="17" pos="6096" userDrawn="1">
          <p15:clr>
            <a:srgbClr val="A4A3A4"/>
          </p15:clr>
        </p15:guide>
        <p15:guide id="18" orient="horz" pos="41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il Joshi" initials="AJ" lastIdx="2" clrIdx="6"/>
  <p:cmAuthor id="1" name="ayanak" initials="a" lastIdx="1" clrIdx="0"/>
  <p:cmAuthor id="2" name="GRM-AE" initials="GRM" lastIdx="5" clrIdx="1"/>
  <p:cmAuthor id="3" name="Hussain Virani" initials="HV" lastIdx="1" clrIdx="2"/>
  <p:cmAuthor id="4" name="Microsoft Office User" initials="Office" lastIdx="1" clrIdx="3"/>
  <p:cmAuthor id="5" name="Microsoft Office User" initials="Office [2]" lastIdx="1" clrIdx="4"/>
  <p:cmAuthor id="6" name="Microsoft Office User" initials="Office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863C"/>
    <a:srgbClr val="E9B98C"/>
    <a:srgbClr val="DCA472"/>
    <a:srgbClr val="D6965C"/>
    <a:srgbClr val="D28D4E"/>
    <a:srgbClr val="D1350F"/>
    <a:srgbClr val="232323"/>
    <a:srgbClr val="363A38"/>
    <a:srgbClr val="282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42440-2578-495D-8BA9-AAE2A0A27A1E}" v="86" dt="2023-03-13T15:16:15.00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7" autoAdjust="0"/>
    <p:restoredTop sz="80015" autoAdjust="0"/>
  </p:normalViewPr>
  <p:slideViewPr>
    <p:cSldViewPr snapToObjects="1">
      <p:cViewPr varScale="1">
        <p:scale>
          <a:sx n="48" d="100"/>
          <a:sy n="48" d="100"/>
        </p:scale>
        <p:origin x="1710" y="66"/>
      </p:cViewPr>
      <p:guideLst>
        <p:guide pos="3240"/>
        <p:guide orient="horz" pos="6444"/>
        <p:guide pos="5994"/>
        <p:guide pos="6480"/>
        <p:guide orient="horz" pos="3912"/>
        <p:guide orient="horz" pos="2616"/>
        <p:guide orient="horz" pos="2196"/>
        <p:guide orient="horz" pos="3075"/>
        <p:guide orient="horz" pos="5400"/>
        <p:guide pos="4091"/>
        <p:guide orient="horz" pos="1176"/>
        <p:guide orient="horz" pos="5509"/>
        <p:guide pos="6096"/>
        <p:guide orient="horz" pos="4141"/>
      </p:guideLst>
    </p:cSldViewPr>
  </p:slideViewPr>
  <p:outlineViewPr>
    <p:cViewPr>
      <p:scale>
        <a:sx n="33" d="100"/>
        <a:sy n="33" d="100"/>
      </p:scale>
      <p:origin x="0" y="-70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-20240"/>
    </p:cViewPr>
  </p:sorterViewPr>
  <p:notesViewPr>
    <p:cSldViewPr snapToObjects="1">
      <p:cViewPr varScale="1">
        <p:scale>
          <a:sx n="40" d="100"/>
          <a:sy n="40" d="100"/>
        </p:scale>
        <p:origin x="286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B6A29-398D-A44E-9F8D-AD424CDAE291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3E0AD-E161-5C44-96B0-4CB918F7C99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893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6AF2-CDBC-914D-910E-48BB8C205FD0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71CD4-067F-7840-92C2-40EAD4AB869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14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oom Image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274FF5DB-2C49-4B82-BF79-EF117573FD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46E0322-07F0-4310-80C2-61978BF8836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 rot="202172">
            <a:off x="1702140" y="3534453"/>
            <a:ext cx="2981938" cy="2961303"/>
          </a:xfrm>
          <a:prstGeom prst="ellipse">
            <a:avLst/>
          </a:prstGeom>
          <a:solidFill>
            <a:srgbClr val="363A38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260" b="0" i="0">
                <a:solidFill>
                  <a:schemeClr val="bg1"/>
                </a:solidFill>
                <a:latin typeface="Oracle Sans Ultra Light" panose="020B0303020204020204" pitchFamily="34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 err="1"/>
              <a:t>Inserta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C9EE1A8-6765-4333-9BFD-DDFCAD8C4C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89700">
            <a:off x="1245894" y="7131194"/>
            <a:ext cx="3408148" cy="3512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200" b="0" i="0" spc="40" baseline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358329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 marL="716655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 marL="1074983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433310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empresa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AEE2A53-5175-4F8C-8BE4-3403CA6E45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89700">
            <a:off x="1833308" y="6653544"/>
            <a:ext cx="2269796" cy="4596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b="1" i="0" spc="40" baseline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358329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 marL="716655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 marL="1074983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433310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oom Image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book, design&#10;&#10;Description automatically generated">
            <a:extLst>
              <a:ext uri="{FF2B5EF4-FFF2-40B4-BE49-F238E27FC236}">
                <a16:creationId xmlns:a16="http://schemas.microsoft.com/office/drawing/2014/main" id="{946A0ECE-D836-4BA7-84B2-3480EB793A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B6ABA2-D873-42EB-A0D8-54CAD72EA3C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 rot="202172">
            <a:off x="1702140" y="3534453"/>
            <a:ext cx="2981938" cy="2961303"/>
          </a:xfrm>
          <a:prstGeom prst="ellipse">
            <a:avLst/>
          </a:prstGeom>
          <a:solidFill>
            <a:srgbClr val="363A38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260" b="0" i="0">
                <a:solidFill>
                  <a:schemeClr val="bg1"/>
                </a:solidFill>
                <a:latin typeface="Oracle Sans Ultra Light" panose="020B0303020204020204" pitchFamily="34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 err="1"/>
              <a:t>Inserta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966D546-3CE0-4A21-835D-F50317987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89700">
            <a:off x="1245894" y="7131194"/>
            <a:ext cx="3408148" cy="3512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200" b="0" i="0" spc="40" baseline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358329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 marL="716655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 marL="1074983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433310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empresa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279B224-A08A-49E8-9574-C3235FB908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89700">
            <a:off x="1833308" y="6653544"/>
            <a:ext cx="2269796" cy="4596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b="1" i="0" spc="40" baseline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358329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 marL="716655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 marL="1074983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433310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nombre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4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Zoom Image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C38AC6DC-2208-4AE6-A2F3-D911026D26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EE0459F4-6298-40B3-A647-418941B79D1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905500" y="3622551"/>
            <a:ext cx="3671128" cy="3645723"/>
          </a:xfrm>
          <a:prstGeom prst="ellipse">
            <a:avLst/>
          </a:prstGeom>
          <a:solidFill>
            <a:srgbClr val="363A38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260" b="0" i="0">
                <a:solidFill>
                  <a:schemeClr val="bg1"/>
                </a:solidFill>
                <a:latin typeface="Oracle Sans Ultra Light" panose="020B0303020204020204" pitchFamily="34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 err="1"/>
              <a:t>Inserta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8936F1E2-54CE-4329-B3C4-F7761FB28B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6166" y="7581900"/>
            <a:ext cx="2269796" cy="4596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 spc="40" baseline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358329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 marL="716655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 marL="1074983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433310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 dirty="0" err="1"/>
              <a:t>Nombre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0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Zoom Image">
    <p:bg>
      <p:bgPr>
        <a:solidFill>
          <a:srgbClr val="232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brand&#10;&#10;Description automatically generated">
            <a:extLst>
              <a:ext uri="{FF2B5EF4-FFF2-40B4-BE49-F238E27FC236}">
                <a16:creationId xmlns:a16="http://schemas.microsoft.com/office/drawing/2014/main" id="{1480BBCB-9D92-4B05-8360-88A48103E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77"/>
            <a:ext cx="10287000" cy="10281645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B52ED79-0297-41E4-9B0D-5F5EB67E33B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905500" y="3622551"/>
            <a:ext cx="3671128" cy="3645723"/>
          </a:xfrm>
          <a:prstGeom prst="ellipse">
            <a:avLst/>
          </a:prstGeom>
          <a:solidFill>
            <a:srgbClr val="363A38"/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260" b="0" i="0">
                <a:solidFill>
                  <a:schemeClr val="bg1"/>
                </a:solidFill>
                <a:latin typeface="Oracle Sans Ultra Light" panose="020B0303020204020204" pitchFamily="34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 err="1"/>
              <a:t>Inserta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656DF2-7AA8-4FA5-AEBE-AED4F1A3B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6166" y="7581900"/>
            <a:ext cx="2269796" cy="45960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 b="1" i="0" spc="40" baseline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358329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3pPr marL="716655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 marL="1074983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433310" indent="0" algn="ctr">
              <a:buNone/>
              <a:defRPr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US" dirty="0" err="1"/>
              <a:t>Nombre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82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12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B5DE5B2-67A7-4C75-89EC-11E40CCA9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17933" b="17933"/>
          <a:stretch/>
        </p:blipFill>
        <p:spPr>
          <a:xfrm rot="10800000">
            <a:off x="-4763" y="-9525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9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57" r:id="rId2"/>
    <p:sldLayoutId id="2147483859" r:id="rId3"/>
    <p:sldLayoutId id="2147483883" r:id="rId4"/>
    <p:sldLayoutId id="214748388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range, screenshot, design, illustration&#10;&#10;Description automatically generated">
            <a:extLst>
              <a:ext uri="{FF2B5EF4-FFF2-40B4-BE49-F238E27FC236}">
                <a16:creationId xmlns:a16="http://schemas.microsoft.com/office/drawing/2014/main" id="{1DD021DB-BC20-4BD4-8B92-D4BC5A9DBE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6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Tag">
            <a:extLst>
              <a:ext uri="{FF2B5EF4-FFF2-40B4-BE49-F238E27FC236}">
                <a16:creationId xmlns:a16="http://schemas.microsoft.com/office/drawing/2014/main" id="{33087297-05AF-137E-4507-21825BC94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72" y="9688380"/>
            <a:ext cx="598698" cy="598620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4680ACD-77A8-C33F-07F1-66A59A1EE897}"/>
              </a:ext>
            </a:extLst>
          </p:cNvPr>
          <p:cNvGrpSpPr/>
          <p:nvPr/>
        </p:nvGrpSpPr>
        <p:grpSpPr>
          <a:xfrm>
            <a:off x="2130088" y="647702"/>
            <a:ext cx="5871809" cy="8158846"/>
            <a:chOff x="4639897" y="1238365"/>
            <a:chExt cx="2959361" cy="4112016"/>
          </a:xfrm>
        </p:grpSpPr>
        <p:sp>
          <p:nvSpPr>
            <p:cNvPr id="20" name="Rounded Rectangle 33">
              <a:extLst>
                <a:ext uri="{FF2B5EF4-FFF2-40B4-BE49-F238E27FC236}">
                  <a16:creationId xmlns:a16="http://schemas.microsoft.com/office/drawing/2014/main" id="{168F4EA2-BE70-069C-D7BF-A79AEDA37E6B}"/>
                </a:ext>
              </a:extLst>
            </p:cNvPr>
            <p:cNvSpPr/>
            <p:nvPr/>
          </p:nvSpPr>
          <p:spPr>
            <a:xfrm rot="5400000">
              <a:off x="5247773" y="2987333"/>
              <a:ext cx="1744924" cy="2748102"/>
            </a:xfrm>
            <a:custGeom>
              <a:avLst/>
              <a:gdLst>
                <a:gd name="connsiteX0" fmla="*/ 0 w 1744924"/>
                <a:gd name="connsiteY0" fmla="*/ 183496 h 2748102"/>
                <a:gd name="connsiteX1" fmla="*/ 183496 w 1744924"/>
                <a:gd name="connsiteY1" fmla="*/ 0 h 2748102"/>
                <a:gd name="connsiteX2" fmla="*/ 844903 w 1744924"/>
                <a:gd name="connsiteY2" fmla="*/ 0 h 2748102"/>
                <a:gd name="connsiteX3" fmla="*/ 1561428 w 1744924"/>
                <a:gd name="connsiteY3" fmla="*/ 0 h 2748102"/>
                <a:gd name="connsiteX4" fmla="*/ 1744924 w 1744924"/>
                <a:gd name="connsiteY4" fmla="*/ 183496 h 2748102"/>
                <a:gd name="connsiteX5" fmla="*/ 1744924 w 1744924"/>
                <a:gd name="connsiteY5" fmla="*/ 802585 h 2748102"/>
                <a:gd name="connsiteX6" fmla="*/ 1744924 w 1744924"/>
                <a:gd name="connsiteY6" fmla="*/ 1326429 h 2748102"/>
                <a:gd name="connsiteX7" fmla="*/ 1744924 w 1744924"/>
                <a:gd name="connsiteY7" fmla="*/ 1921706 h 2748102"/>
                <a:gd name="connsiteX8" fmla="*/ 1744924 w 1744924"/>
                <a:gd name="connsiteY8" fmla="*/ 2564606 h 2748102"/>
                <a:gd name="connsiteX9" fmla="*/ 1561428 w 1744924"/>
                <a:gd name="connsiteY9" fmla="*/ 2748102 h 2748102"/>
                <a:gd name="connsiteX10" fmla="*/ 886241 w 1744924"/>
                <a:gd name="connsiteY10" fmla="*/ 2748102 h 2748102"/>
                <a:gd name="connsiteX11" fmla="*/ 183496 w 1744924"/>
                <a:gd name="connsiteY11" fmla="*/ 2748102 h 2748102"/>
                <a:gd name="connsiteX12" fmla="*/ 0 w 1744924"/>
                <a:gd name="connsiteY12" fmla="*/ 2564606 h 2748102"/>
                <a:gd name="connsiteX13" fmla="*/ 0 w 1744924"/>
                <a:gd name="connsiteY13" fmla="*/ 1993140 h 2748102"/>
                <a:gd name="connsiteX14" fmla="*/ 0 w 1744924"/>
                <a:gd name="connsiteY14" fmla="*/ 1445484 h 2748102"/>
                <a:gd name="connsiteX15" fmla="*/ 0 w 1744924"/>
                <a:gd name="connsiteY15" fmla="*/ 826396 h 2748102"/>
                <a:gd name="connsiteX16" fmla="*/ 0 w 1744924"/>
                <a:gd name="connsiteY16" fmla="*/ 183496 h 274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44924" h="2748102" fill="none" extrusionOk="0">
                  <a:moveTo>
                    <a:pt x="0" y="183496"/>
                  </a:moveTo>
                  <a:cubicBezTo>
                    <a:pt x="-2490" y="86607"/>
                    <a:pt x="92125" y="7409"/>
                    <a:pt x="183496" y="0"/>
                  </a:cubicBezTo>
                  <a:cubicBezTo>
                    <a:pt x="482979" y="-320"/>
                    <a:pt x="640672" y="-62"/>
                    <a:pt x="844903" y="0"/>
                  </a:cubicBezTo>
                  <a:cubicBezTo>
                    <a:pt x="1049134" y="62"/>
                    <a:pt x="1402480" y="32728"/>
                    <a:pt x="1561428" y="0"/>
                  </a:cubicBezTo>
                  <a:cubicBezTo>
                    <a:pt x="1672425" y="19117"/>
                    <a:pt x="1732204" y="88862"/>
                    <a:pt x="1744924" y="183496"/>
                  </a:cubicBezTo>
                  <a:cubicBezTo>
                    <a:pt x="1751448" y="389830"/>
                    <a:pt x="1771279" y="530948"/>
                    <a:pt x="1744924" y="802585"/>
                  </a:cubicBezTo>
                  <a:cubicBezTo>
                    <a:pt x="1718569" y="1074222"/>
                    <a:pt x="1753413" y="1125345"/>
                    <a:pt x="1744924" y="1326429"/>
                  </a:cubicBezTo>
                  <a:cubicBezTo>
                    <a:pt x="1736435" y="1527513"/>
                    <a:pt x="1740810" y="1638288"/>
                    <a:pt x="1744924" y="1921706"/>
                  </a:cubicBezTo>
                  <a:cubicBezTo>
                    <a:pt x="1749038" y="2205124"/>
                    <a:pt x="1719030" y="2404768"/>
                    <a:pt x="1744924" y="2564606"/>
                  </a:cubicBezTo>
                  <a:cubicBezTo>
                    <a:pt x="1743779" y="2642183"/>
                    <a:pt x="1666017" y="2750148"/>
                    <a:pt x="1561428" y="2748102"/>
                  </a:cubicBezTo>
                  <a:cubicBezTo>
                    <a:pt x="1408026" y="2755340"/>
                    <a:pt x="1166952" y="2728273"/>
                    <a:pt x="886241" y="2748102"/>
                  </a:cubicBezTo>
                  <a:cubicBezTo>
                    <a:pt x="605530" y="2767931"/>
                    <a:pt x="352857" y="2756067"/>
                    <a:pt x="183496" y="2748102"/>
                  </a:cubicBezTo>
                  <a:cubicBezTo>
                    <a:pt x="92910" y="2729428"/>
                    <a:pt x="-13230" y="2660876"/>
                    <a:pt x="0" y="2564606"/>
                  </a:cubicBezTo>
                  <a:cubicBezTo>
                    <a:pt x="-358" y="2445471"/>
                    <a:pt x="1996" y="2174306"/>
                    <a:pt x="0" y="1993140"/>
                  </a:cubicBezTo>
                  <a:cubicBezTo>
                    <a:pt x="-1996" y="1811974"/>
                    <a:pt x="27040" y="1623563"/>
                    <a:pt x="0" y="1445484"/>
                  </a:cubicBezTo>
                  <a:cubicBezTo>
                    <a:pt x="-27040" y="1267405"/>
                    <a:pt x="-12782" y="954924"/>
                    <a:pt x="0" y="826396"/>
                  </a:cubicBezTo>
                  <a:cubicBezTo>
                    <a:pt x="12782" y="697868"/>
                    <a:pt x="-3056" y="340296"/>
                    <a:pt x="0" y="183496"/>
                  </a:cubicBezTo>
                  <a:close/>
                </a:path>
                <a:path w="1744924" h="2748102" stroke="0" extrusionOk="0">
                  <a:moveTo>
                    <a:pt x="0" y="183496"/>
                  </a:moveTo>
                  <a:cubicBezTo>
                    <a:pt x="-8430" y="76954"/>
                    <a:pt x="60826" y="8005"/>
                    <a:pt x="183496" y="0"/>
                  </a:cubicBezTo>
                  <a:cubicBezTo>
                    <a:pt x="508181" y="-32763"/>
                    <a:pt x="582846" y="-17927"/>
                    <a:pt x="900021" y="0"/>
                  </a:cubicBezTo>
                  <a:cubicBezTo>
                    <a:pt x="1217196" y="17927"/>
                    <a:pt x="1370328" y="1877"/>
                    <a:pt x="1561428" y="0"/>
                  </a:cubicBezTo>
                  <a:cubicBezTo>
                    <a:pt x="1644447" y="-10025"/>
                    <a:pt x="1752223" y="85641"/>
                    <a:pt x="1744924" y="183496"/>
                  </a:cubicBezTo>
                  <a:cubicBezTo>
                    <a:pt x="1725756" y="391979"/>
                    <a:pt x="1746808" y="559660"/>
                    <a:pt x="1744924" y="731151"/>
                  </a:cubicBezTo>
                  <a:cubicBezTo>
                    <a:pt x="1743040" y="902643"/>
                    <a:pt x="1758440" y="1139971"/>
                    <a:pt x="1744924" y="1374051"/>
                  </a:cubicBezTo>
                  <a:cubicBezTo>
                    <a:pt x="1731408" y="1608131"/>
                    <a:pt x="1750066" y="1794875"/>
                    <a:pt x="1744924" y="1921706"/>
                  </a:cubicBezTo>
                  <a:cubicBezTo>
                    <a:pt x="1739782" y="2048538"/>
                    <a:pt x="1718590" y="2387941"/>
                    <a:pt x="1744924" y="2564606"/>
                  </a:cubicBezTo>
                  <a:cubicBezTo>
                    <a:pt x="1766258" y="2671077"/>
                    <a:pt x="1651619" y="2746298"/>
                    <a:pt x="1561428" y="2748102"/>
                  </a:cubicBezTo>
                  <a:cubicBezTo>
                    <a:pt x="1291290" y="2724690"/>
                    <a:pt x="1181803" y="2768395"/>
                    <a:pt x="872462" y="2748102"/>
                  </a:cubicBezTo>
                  <a:cubicBezTo>
                    <a:pt x="563121" y="2727809"/>
                    <a:pt x="393796" y="2756547"/>
                    <a:pt x="183496" y="2748102"/>
                  </a:cubicBezTo>
                  <a:cubicBezTo>
                    <a:pt x="84396" y="2750849"/>
                    <a:pt x="16030" y="2651913"/>
                    <a:pt x="0" y="2564606"/>
                  </a:cubicBezTo>
                  <a:cubicBezTo>
                    <a:pt x="26022" y="2345418"/>
                    <a:pt x="5774" y="2148270"/>
                    <a:pt x="0" y="1969329"/>
                  </a:cubicBezTo>
                  <a:cubicBezTo>
                    <a:pt x="-5774" y="1790388"/>
                    <a:pt x="2029" y="1583492"/>
                    <a:pt x="0" y="1374051"/>
                  </a:cubicBezTo>
                  <a:cubicBezTo>
                    <a:pt x="-2029" y="1164610"/>
                    <a:pt x="7715" y="955947"/>
                    <a:pt x="0" y="731151"/>
                  </a:cubicBezTo>
                  <a:cubicBezTo>
                    <a:pt x="-7715" y="506355"/>
                    <a:pt x="-7290" y="417934"/>
                    <a:pt x="0" y="183496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 w="31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051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21" name="CaixaDeTexto 16">
              <a:extLst>
                <a:ext uri="{FF2B5EF4-FFF2-40B4-BE49-F238E27FC236}">
                  <a16:creationId xmlns:a16="http://schemas.microsoft.com/office/drawing/2014/main" id="{A8C28075-DD0C-AA69-BCDB-9465AC6F00F6}"/>
                </a:ext>
              </a:extLst>
            </p:cNvPr>
            <p:cNvSpPr txBox="1"/>
            <p:nvPr/>
          </p:nvSpPr>
          <p:spPr>
            <a:xfrm>
              <a:off x="5052619" y="3827124"/>
              <a:ext cx="2181344" cy="1523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700" b="1" i="0" u="none" strike="noStrike" kern="1200" cap="none" spc="0" normalizeH="0" baseline="0" noProof="0" dirty="0">
                  <a:ln>
                    <a:noFill/>
                  </a:ln>
                  <a:solidFill>
                    <a:srgbClr val="67605B"/>
                  </a:solidFill>
                  <a:effectLst/>
                  <a:uLnTx/>
                  <a:uFillTx/>
                  <a:latin typeface="Oracle Sans Light" panose="020B0403020204020204" pitchFamily="34" charset="0"/>
                  <a:cs typeface="Oracle Sans Light" panose="020B0403020204020204" pitchFamily="34" charset="0"/>
                </a:rPr>
                <a:t>#Emplea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700" b="1" i="0" u="none" strike="noStrike" kern="1200" cap="none" spc="0" normalizeH="0" baseline="0" noProof="0" dirty="0">
                  <a:ln>
                    <a:noFill/>
                  </a:ln>
                  <a:solidFill>
                    <a:srgbClr val="67605B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ONE</a:t>
              </a:r>
            </a:p>
          </p:txBody>
        </p:sp>
        <p:pic>
          <p:nvPicPr>
            <p:cNvPr id="22" name="Imagem 21" descr="Mulher posando para foto&#10;&#10;Descrição gerada automaticamente">
              <a:extLst>
                <a:ext uri="{FF2B5EF4-FFF2-40B4-BE49-F238E27FC236}">
                  <a16:creationId xmlns:a16="http://schemas.microsoft.com/office/drawing/2014/main" id="{4430B4D5-AFCD-F7C8-D5BF-4000A81E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897" y="1238365"/>
              <a:ext cx="2959361" cy="2546427"/>
            </a:xfrm>
            <a:prstGeom prst="rect">
              <a:avLst/>
            </a:prstGeom>
            <a:effectLst>
              <a:outerShdw blurRad="362834" dist="241769" dir="16500000" sx="90000" sy="-19000" rotWithShape="0">
                <a:prstClr val="black">
                  <a:alpha val="15000"/>
                </a:prstClr>
              </a:outerShdw>
            </a:effectLst>
          </p:spPr>
        </p:pic>
      </p:grpSp>
      <p:pic>
        <p:nvPicPr>
          <p:cNvPr id="8" name="Picture 1">
            <a:extLst>
              <a:ext uri="{FF2B5EF4-FFF2-40B4-BE49-F238E27FC236}">
                <a16:creationId xmlns:a16="http://schemas.microsoft.com/office/drawing/2014/main" id="{0B5E0176-FAB7-43E7-BF0E-C59FCFB1D1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900" y="535629"/>
            <a:ext cx="2095500" cy="1113766"/>
          </a:xfrm>
          <a:prstGeom prst="rect">
            <a:avLst/>
          </a:prstGeom>
        </p:spPr>
      </p:pic>
      <p:pic>
        <p:nvPicPr>
          <p:cNvPr id="9" name="Picture 8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8B9135B-0195-4ECA-919D-54EEE4ADD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98" y="571500"/>
            <a:ext cx="2506817" cy="3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05873-7323-4B31-9072-BD0EE38E0746}"/>
              </a:ext>
            </a:extLst>
          </p:cNvPr>
          <p:cNvSpPr txBox="1"/>
          <p:nvPr/>
        </p:nvSpPr>
        <p:spPr>
          <a:xfrm>
            <a:off x="495300" y="1333500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PROPUESTA DE TEXTO INSIGNIA ONE</a:t>
            </a:r>
          </a:p>
          <a:p>
            <a:r>
              <a:rPr lang="en-US" sz="22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PARA POSTEO EN LINKEDIN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92302-23DE-4A05-B45A-85288D6DB3FD}"/>
              </a:ext>
            </a:extLst>
          </p:cNvPr>
          <p:cNvSpPr txBox="1"/>
          <p:nvPr/>
        </p:nvSpPr>
        <p:spPr>
          <a:xfrm>
            <a:off x="4314205" y="3924300"/>
            <a:ext cx="535596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ea typeface="Calibri" panose="020F0502020204030204" pitchFamily="34" charset="0"/>
                <a:cs typeface="Oracle Sans Tab" panose="020B0503020204020204" pitchFamily="34" charset="0"/>
              </a:rPr>
              <a:t>¡Hola a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ea typeface="Calibri" panose="020F0502020204030204" pitchFamily="34" charset="0"/>
                <a:cs typeface="Oracle Sans Tab" panose="020B0503020204020204" pitchFamily="34" charset="0"/>
              </a:rPr>
              <a:t>todos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ea typeface="Calibri" panose="020F0502020204030204" pitchFamily="34" charset="0"/>
                <a:cs typeface="Oracle Sans Tab" panose="020B0503020204020204" pitchFamily="34" charset="0"/>
              </a:rPr>
              <a:t>!</a:t>
            </a:r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  <a:p>
            <a:r>
              <a:rPr lang="en-US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 </a:t>
            </a: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 </a:t>
            </a: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 gran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satisfacción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les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comparto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¡mi gran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logro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!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 </a:t>
            </a: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 el apoyo del programa educativo </a:t>
            </a:r>
            <a:r>
              <a:rPr lang="pt-BR" sz="15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Oracle Next Education </a:t>
            </a: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por medio de los certificados recibidos, fui contratado (a) por la empresa </a:t>
            </a:r>
            <a:r>
              <a:rPr lang="pt-BR" sz="1500" dirty="0">
                <a:solidFill>
                  <a:srgbClr val="FFC000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XXXX</a:t>
            </a: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desempeñando el puesto de </a:t>
            </a:r>
            <a:r>
              <a:rPr lang="pt-BR" sz="1500" dirty="0">
                <a:solidFill>
                  <a:srgbClr val="FFC000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XXX</a:t>
            </a: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.</a:t>
            </a: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 </a:t>
            </a: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Por medio de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esta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oportunidad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en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el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mercado de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trabajo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pondré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en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práctica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todas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mis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habilidades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técnicas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y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blandas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,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adquiridas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durante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mi paso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por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el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programa</a:t>
            </a:r>
            <a:r>
              <a:rPr lang="en-US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 </a:t>
            </a: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#OracleNextEducation #EmpleaONE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#Tecnología  #Educación #Oportunidad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#</a:t>
            </a:r>
            <a:r>
              <a:rPr lang="en-US" sz="150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DesarrolladorJr</a:t>
            </a: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28A9E-FDDE-4293-BBB0-36712F2080A4}"/>
              </a:ext>
            </a:extLst>
          </p:cNvPr>
          <p:cNvSpPr txBox="1"/>
          <p:nvPr/>
        </p:nvSpPr>
        <p:spPr>
          <a:xfrm>
            <a:off x="4314205" y="2552700"/>
            <a:ext cx="5374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Edita la propuesta que te sugerimos a continuación (sí la consideras necesaria) o pégala tal y como está, para que la utilices en tu publicación junto con la imagen que te compartimos. </a:t>
            </a:r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Times New Roman" panose="02020603050405020304" pitchFamily="18" charset="0"/>
              <a:cs typeface="Oracle Sans Tab" panose="020B0503020204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7C4D60-9C3F-42BE-9934-6ABA269DF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450" y="7081558"/>
            <a:ext cx="2862050" cy="3124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BED84-5E17-4D6A-B407-B8C9CF59AD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40175">
            <a:off x="8431910" y="8832684"/>
            <a:ext cx="356515" cy="188833"/>
          </a:xfrm>
          <a:prstGeom prst="rect">
            <a:avLst/>
          </a:prstGeom>
        </p:spPr>
      </p:pic>
      <p:pic>
        <p:nvPicPr>
          <p:cNvPr id="21" name="OTag">
            <a:extLst>
              <a:ext uri="{FF2B5EF4-FFF2-40B4-BE49-F238E27FC236}">
                <a16:creationId xmlns:a16="http://schemas.microsoft.com/office/drawing/2014/main" id="{08C1434C-4182-4EAE-88C1-815277893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72" y="9688380"/>
            <a:ext cx="598698" cy="598620"/>
          </a:xfrm>
          <a:prstGeom prst="rect">
            <a:avLst/>
          </a:prstGeom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4356AB9E-537C-4114-B9C4-96C82E5C3B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172" y="571921"/>
            <a:ext cx="1517130" cy="806359"/>
          </a:xfrm>
          <a:prstGeom prst="rect">
            <a:avLst/>
          </a:prstGeom>
        </p:spPr>
      </p:pic>
      <p:pic>
        <p:nvPicPr>
          <p:cNvPr id="23" name="Picture 22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3F07B03-8711-401E-86D0-0311CBC27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8" y="571500"/>
            <a:ext cx="2506817" cy="362235"/>
          </a:xfrm>
          <a:prstGeom prst="rect">
            <a:avLst/>
          </a:prstGeom>
        </p:spPr>
      </p:pic>
      <p:pic>
        <p:nvPicPr>
          <p:cNvPr id="24" name="Picture 23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D838A121-5379-4EF5-92CE-3A80A429E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98" y="2476500"/>
            <a:ext cx="3351600" cy="70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1E22D7A-E20B-4530-9ACC-0B8631172D5A}"/>
              </a:ext>
            </a:extLst>
          </p:cNvPr>
          <p:cNvSpPr txBox="1"/>
          <p:nvPr/>
        </p:nvSpPr>
        <p:spPr>
          <a:xfrm>
            <a:off x="571500" y="1481435"/>
            <a:ext cx="417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KIT DE EMPLEABILIDAD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8F524-7949-4457-896E-922327E9AC55}"/>
              </a:ext>
            </a:extLst>
          </p:cNvPr>
          <p:cNvSpPr txBox="1"/>
          <p:nvPr/>
        </p:nvSpPr>
        <p:spPr>
          <a:xfrm>
            <a:off x="571500" y="2408292"/>
            <a:ext cx="9042400" cy="7840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pt-BR" sz="14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¡Hola, estudiante ONE!</a:t>
            </a:r>
          </a:p>
          <a:p>
            <a:pPr>
              <a:spcBef>
                <a:spcPts val="1200"/>
              </a:spcBef>
            </a:pPr>
            <a:r>
              <a:rPr lang="es-ES" sz="1450" b="1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EmpleaONE</a:t>
            </a:r>
            <a:r>
              <a:rPr lang="es-ES" sz="14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 </a:t>
            </a:r>
            <a:r>
              <a:rPr lang="es-ES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es un movimiento para apoyarte a crear conexiones con el mercado laboral. Por ello, buscamos empresas socias que ofrezcan oportunidades laborales para quienes inician en la tecnología, sensibilizándolas para flexibilizar los requisitos y apostar por el talento del futuro.</a:t>
            </a:r>
          </a:p>
          <a:p>
            <a:pPr>
              <a:spcBef>
                <a:spcPts val="1200"/>
              </a:spcBef>
            </a:pPr>
            <a:r>
              <a:rPr lang="es-ES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Por eso, en </a:t>
            </a:r>
            <a:r>
              <a:rPr lang="es-ES" sz="1450" b="1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EmpleaONE</a:t>
            </a:r>
            <a:r>
              <a:rPr lang="es-ES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, siempre que estén disponibles, publicaremos las vacantes que ofrecen nuestros socios, para que puedas aplicar, así como crear tu perfil para incluirlo en las ofertas a las que te presentes, con información sobre ti, tu trayectoria en el programa y tu portafolio de </a:t>
            </a:r>
            <a:r>
              <a:rPr lang="es-ES" sz="1450" dirty="0" err="1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Challenges</a:t>
            </a:r>
            <a:r>
              <a:rPr lang="es-ES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s-ES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Además, también trabajamos para apoyarte con materiales y consejos que puedan ayudarte en la búsqueda del trabajo de tus sueños, en otras plataformas y páginas de empleo.</a:t>
            </a:r>
          </a:p>
          <a:p>
            <a:pPr>
              <a:spcBef>
                <a:spcPts val="1200"/>
              </a:spcBef>
            </a:pPr>
            <a:r>
              <a:rPr lang="es-ES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Para apoyarte aún más, hemos creado el Kit de Empleabilidad con dos opciones de uso:</a:t>
            </a:r>
            <a:endParaRPr lang="pt-BR" sz="145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>
              <a:spcBef>
                <a:spcPts val="1200"/>
              </a:spcBef>
            </a:pPr>
            <a:r>
              <a:rPr lang="pt-BR" sz="14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Open To Work: </a:t>
            </a:r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Desarrollamos una pieza para apoyarte en la búsqueda de una oportunidad de trabajo. 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Coloca tu fotografía y publica en tus redes sociales, usa nuestros hashtags, adicionalmente hemos creado una propuesta de posteo. ¡No dudes en utlizarla!</a:t>
            </a:r>
          </a:p>
          <a:p>
            <a:pPr>
              <a:spcBef>
                <a:spcPts val="1200"/>
              </a:spcBef>
            </a:pPr>
            <a:r>
              <a:rPr lang="pt-BR" sz="14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Insignia ONE:  </a:t>
            </a:r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Sí obtuviste tan anhelada oportunidad de trabajo ¡celebra este logro!</a:t>
            </a:r>
            <a:endParaRPr lang="pt-BR" sz="1450" b="1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Coloca tu fotografía, nombre de la empresa y publica en tus redes, ¡no olvides usar nuestros hashtags!</a:t>
            </a:r>
          </a:p>
          <a:p>
            <a:pPr>
              <a:spcBef>
                <a:spcPts val="1200"/>
              </a:spcBef>
            </a:pPr>
            <a:r>
              <a:rPr lang="pt-BR" sz="8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endParaRPr lang="pt-BR" sz="1450" b="1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>
              <a:spcBef>
                <a:spcPts val="1200"/>
              </a:spcBef>
            </a:pPr>
            <a:r>
              <a:rPr lang="pt-BR" sz="15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Importante: Sí fuiste contratado (a) por una empresa no socia de ONE, también podrás compartirlo en tus redes, nuestro objetivo es celebrar a lo grande este gran logro. </a:t>
            </a:r>
          </a:p>
          <a:p>
            <a:pPr>
              <a:spcBef>
                <a:spcPts val="1200"/>
              </a:spcBef>
            </a:pPr>
            <a:endParaRPr lang="pt-BR" sz="1600" b="1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r>
              <a:rPr lang="pt-BR" sz="14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Equipo,</a:t>
            </a:r>
          </a:p>
          <a:p>
            <a:r>
              <a:rPr lang="pt-BR" sz="145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Oracle Next Education</a:t>
            </a:r>
          </a:p>
          <a:p>
            <a:endParaRPr lang="pt-BR" sz="1450" b="1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#EmpleaONE</a:t>
            </a:r>
          </a:p>
          <a:p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#OracleNextEducation</a:t>
            </a:r>
          </a:p>
          <a:p>
            <a:r>
              <a:rPr lang="pt-BR" sz="145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#OpenToWork</a:t>
            </a:r>
          </a:p>
          <a:p>
            <a:pPr>
              <a:spcBef>
                <a:spcPts val="1200"/>
              </a:spcBef>
            </a:pPr>
            <a:endParaRPr lang="en-US" sz="15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DC840736-DC53-4D58-81F4-81A4BD6E1D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172" y="571921"/>
            <a:ext cx="1517130" cy="806359"/>
          </a:xfrm>
          <a:prstGeom prst="rect">
            <a:avLst/>
          </a:prstGeom>
        </p:spPr>
      </p:pic>
      <p:pic>
        <p:nvPicPr>
          <p:cNvPr id="12" name="Picture 11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530360E-8A4E-45CE-A66B-24AE26AE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8" y="571500"/>
            <a:ext cx="2506817" cy="362235"/>
          </a:xfrm>
          <a:prstGeom prst="rect">
            <a:avLst/>
          </a:prstGeom>
        </p:spPr>
      </p:pic>
      <p:pic>
        <p:nvPicPr>
          <p:cNvPr id="13" name="OTag">
            <a:extLst>
              <a:ext uri="{FF2B5EF4-FFF2-40B4-BE49-F238E27FC236}">
                <a16:creationId xmlns:a16="http://schemas.microsoft.com/office/drawing/2014/main" id="{2AB6CF2F-4C33-48B8-BE46-0E5B1538B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72" y="9688380"/>
            <a:ext cx="598698" cy="5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Tag">
            <a:extLst>
              <a:ext uri="{FF2B5EF4-FFF2-40B4-BE49-F238E27FC236}">
                <a16:creationId xmlns:a16="http://schemas.microsoft.com/office/drawing/2014/main" id="{9435838D-472D-AB46-2E0E-E1541EEB8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72" y="9688380"/>
            <a:ext cx="598698" cy="598620"/>
          </a:xfrm>
          <a:prstGeom prst="rect">
            <a:avLst/>
          </a:prstGeom>
        </p:spPr>
      </p:pic>
      <p:pic>
        <p:nvPicPr>
          <p:cNvPr id="28" name="Imagem 27" hidden="1">
            <a:extLst>
              <a:ext uri="{FF2B5EF4-FFF2-40B4-BE49-F238E27FC236}">
                <a16:creationId xmlns:a16="http://schemas.microsoft.com/office/drawing/2014/main" id="{165FC786-9BB4-4479-787F-31D2C4C065E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115" b="115"/>
          <a:stretch/>
        </p:blipFill>
        <p:spPr>
          <a:xfrm>
            <a:off x="171448" y="3467100"/>
            <a:ext cx="9944099" cy="5084591"/>
          </a:xfrm>
          <a:prstGeom prst="rect">
            <a:avLst/>
          </a:prstGeom>
        </p:spPr>
      </p:pic>
      <p:pic>
        <p:nvPicPr>
          <p:cNvPr id="3" name="Picture 2" descr="A picture containing text, screenshot, software, computer icon&#10;&#10;Description automatically generated">
            <a:extLst>
              <a:ext uri="{FF2B5EF4-FFF2-40B4-BE49-F238E27FC236}">
                <a16:creationId xmlns:a16="http://schemas.microsoft.com/office/drawing/2014/main" id="{08E2EE52-556B-4F2A-850E-C118621F4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02" y="4168334"/>
            <a:ext cx="9118800" cy="4937566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4EFA922-0663-AABD-5F1C-FF331E09F32E}"/>
              </a:ext>
            </a:extLst>
          </p:cNvPr>
          <p:cNvCxnSpPr>
            <a:cxnSpLocks/>
          </p:cNvCxnSpPr>
          <p:nvPr/>
        </p:nvCxnSpPr>
        <p:spPr>
          <a:xfrm>
            <a:off x="3086100" y="6509476"/>
            <a:ext cx="0" cy="627062"/>
          </a:xfrm>
          <a:prstGeom prst="straightConnector1">
            <a:avLst/>
          </a:prstGeom>
          <a:ln w="38100">
            <a:solidFill>
              <a:srgbClr val="D986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92C338-FABE-21BD-B03B-BCE0B831AE56}"/>
              </a:ext>
            </a:extLst>
          </p:cNvPr>
          <p:cNvSpPr txBox="1"/>
          <p:nvPr/>
        </p:nvSpPr>
        <p:spPr>
          <a:xfrm>
            <a:off x="2781300" y="7073325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D9863C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4º</a:t>
            </a:r>
            <a:endParaRPr lang="pt-BR" sz="2400" dirty="0">
              <a:solidFill>
                <a:srgbClr val="D9863C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8E2DC0B-8628-1F77-21E9-CCAB461A56E3}"/>
              </a:ext>
            </a:extLst>
          </p:cNvPr>
          <p:cNvSpPr txBox="1"/>
          <p:nvPr/>
        </p:nvSpPr>
        <p:spPr>
          <a:xfrm>
            <a:off x="2628900" y="49911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D9863C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3º</a:t>
            </a:r>
            <a:endParaRPr lang="pt-BR" sz="2400" dirty="0">
              <a:solidFill>
                <a:srgbClr val="D9863C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cxnSp>
        <p:nvCxnSpPr>
          <p:cNvPr id="17" name="Conector de Seta Reta 5">
            <a:extLst>
              <a:ext uri="{FF2B5EF4-FFF2-40B4-BE49-F238E27FC236}">
                <a16:creationId xmlns:a16="http://schemas.microsoft.com/office/drawing/2014/main" id="{6D94B29C-8610-4385-870C-11DDB2F84976}"/>
              </a:ext>
            </a:extLst>
          </p:cNvPr>
          <p:cNvCxnSpPr>
            <a:cxnSpLocks/>
          </p:cNvCxnSpPr>
          <p:nvPr/>
        </p:nvCxnSpPr>
        <p:spPr>
          <a:xfrm>
            <a:off x="5372100" y="6832313"/>
            <a:ext cx="2971800" cy="0"/>
          </a:xfrm>
          <a:prstGeom prst="straightConnector1">
            <a:avLst/>
          </a:prstGeom>
          <a:ln w="38100">
            <a:solidFill>
              <a:srgbClr val="D986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7">
            <a:extLst>
              <a:ext uri="{FF2B5EF4-FFF2-40B4-BE49-F238E27FC236}">
                <a16:creationId xmlns:a16="http://schemas.microsoft.com/office/drawing/2014/main" id="{14AFB282-AFBC-40F4-ABCE-C7C33CEE5AA8}"/>
              </a:ext>
            </a:extLst>
          </p:cNvPr>
          <p:cNvSpPr txBox="1"/>
          <p:nvPr/>
        </p:nvSpPr>
        <p:spPr>
          <a:xfrm>
            <a:off x="8334375" y="6539925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D9863C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2º</a:t>
            </a:r>
            <a:endParaRPr lang="pt-BR" sz="2400" dirty="0">
              <a:solidFill>
                <a:srgbClr val="D9863C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19" name="CaixaDeTexto 30">
            <a:extLst>
              <a:ext uri="{FF2B5EF4-FFF2-40B4-BE49-F238E27FC236}">
                <a16:creationId xmlns:a16="http://schemas.microsoft.com/office/drawing/2014/main" id="{54032F62-593A-4430-9C44-14C1B436E450}"/>
              </a:ext>
            </a:extLst>
          </p:cNvPr>
          <p:cNvSpPr txBox="1"/>
          <p:nvPr/>
        </p:nvSpPr>
        <p:spPr>
          <a:xfrm>
            <a:off x="547735" y="2182474"/>
            <a:ext cx="83820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7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1º </a:t>
            </a:r>
            <a:r>
              <a:rPr lang="pt-BR" sz="17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Elige el arte  (insignia verde o naranja).</a:t>
            </a:r>
          </a:p>
          <a:p>
            <a:pPr>
              <a:lnSpc>
                <a:spcPct val="150000"/>
              </a:lnSpc>
            </a:pPr>
            <a:r>
              <a:rPr lang="pt-BR" sz="17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2º </a:t>
            </a:r>
            <a:r>
              <a:rPr lang="pt-BR" sz="17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 click en el ícono de la imagen dentro del círculo. </a:t>
            </a:r>
          </a:p>
          <a:p>
            <a:pPr>
              <a:lnSpc>
                <a:spcPct val="150000"/>
              </a:lnSpc>
            </a:pPr>
            <a:r>
              <a:rPr lang="pt-BR" sz="17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3º </a:t>
            </a:r>
            <a:r>
              <a:rPr lang="pt-BR" sz="17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Escoge tu mejor foto.</a:t>
            </a:r>
          </a:p>
          <a:p>
            <a:pPr>
              <a:lnSpc>
                <a:spcPct val="150000"/>
              </a:lnSpc>
            </a:pPr>
            <a:r>
              <a:rPr lang="pt-BR" sz="17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4º </a:t>
            </a:r>
            <a:r>
              <a:rPr lang="pt-BR" sz="17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 click en “abrir”</a:t>
            </a:r>
          </a:p>
          <a:p>
            <a:endParaRPr lang="pt-BR" sz="17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endParaRPr lang="pt-BR" sz="1700" dirty="0">
              <a:solidFill>
                <a:schemeClr val="bg1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21A0B-25DA-45D2-9CBD-8C31975379FD}"/>
              </a:ext>
            </a:extLst>
          </p:cNvPr>
          <p:cNvSpPr txBox="1"/>
          <p:nvPr/>
        </p:nvSpPr>
        <p:spPr>
          <a:xfrm>
            <a:off x="547735" y="1562100"/>
            <a:ext cx="777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PASO A PASO</a:t>
            </a:r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55F78057-BB41-4ADE-A259-5181334DC9B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172" y="571921"/>
            <a:ext cx="1517130" cy="806359"/>
          </a:xfrm>
          <a:prstGeom prst="rect">
            <a:avLst/>
          </a:prstGeom>
        </p:spPr>
      </p:pic>
      <p:pic>
        <p:nvPicPr>
          <p:cNvPr id="29" name="Picture 28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305469F-59CD-4BF2-BF8A-0773CA206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8" y="571500"/>
            <a:ext cx="2506817" cy="3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Tag">
            <a:extLst>
              <a:ext uri="{FF2B5EF4-FFF2-40B4-BE49-F238E27FC236}">
                <a16:creationId xmlns:a16="http://schemas.microsoft.com/office/drawing/2014/main" id="{9435838D-472D-AB46-2E0E-E1541EEB8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72" y="9688380"/>
            <a:ext cx="598698" cy="598620"/>
          </a:xfrm>
          <a:prstGeom prst="rect">
            <a:avLst/>
          </a:prstGeom>
        </p:spPr>
      </p:pic>
      <p:pic>
        <p:nvPicPr>
          <p:cNvPr id="18" name="Picture 17" descr="A picture containing text, screenshot, software, web page&#10;&#10;Description automatically generated">
            <a:extLst>
              <a:ext uri="{FF2B5EF4-FFF2-40B4-BE49-F238E27FC236}">
                <a16:creationId xmlns:a16="http://schemas.microsoft.com/office/drawing/2014/main" id="{45BDBA28-C9C7-4AE7-8339-EA3A830F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8" y="3802401"/>
            <a:ext cx="9118800" cy="4937566"/>
          </a:xfrm>
          <a:prstGeom prst="rect">
            <a:avLst/>
          </a:prstGeom>
        </p:spPr>
      </p:pic>
      <p:cxnSp>
        <p:nvCxnSpPr>
          <p:cNvPr id="19" name="Conector de Seta Reta 5">
            <a:extLst>
              <a:ext uri="{FF2B5EF4-FFF2-40B4-BE49-F238E27FC236}">
                <a16:creationId xmlns:a16="http://schemas.microsoft.com/office/drawing/2014/main" id="{6EDA1CCB-BC27-45E1-8964-8BA80ECEFD80}"/>
              </a:ext>
            </a:extLst>
          </p:cNvPr>
          <p:cNvCxnSpPr>
            <a:cxnSpLocks/>
          </p:cNvCxnSpPr>
          <p:nvPr/>
        </p:nvCxnSpPr>
        <p:spPr>
          <a:xfrm>
            <a:off x="5676900" y="7365713"/>
            <a:ext cx="2819400" cy="0"/>
          </a:xfrm>
          <a:prstGeom prst="straightConnector1">
            <a:avLst/>
          </a:prstGeom>
          <a:ln w="38100">
            <a:solidFill>
              <a:srgbClr val="D986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7">
            <a:extLst>
              <a:ext uri="{FF2B5EF4-FFF2-40B4-BE49-F238E27FC236}">
                <a16:creationId xmlns:a16="http://schemas.microsoft.com/office/drawing/2014/main" id="{9F91CF79-973B-4FFC-ACEC-13C99B1DD270}"/>
              </a:ext>
            </a:extLst>
          </p:cNvPr>
          <p:cNvSpPr txBox="1"/>
          <p:nvPr/>
        </p:nvSpPr>
        <p:spPr>
          <a:xfrm>
            <a:off x="8486775" y="7073325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D9863C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5º</a:t>
            </a:r>
            <a:endParaRPr lang="pt-BR" sz="2400" dirty="0">
              <a:solidFill>
                <a:srgbClr val="D9863C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4">
            <a:extLst>
              <a:ext uri="{FF2B5EF4-FFF2-40B4-BE49-F238E27FC236}">
                <a16:creationId xmlns:a16="http://schemas.microsoft.com/office/drawing/2014/main" id="{D25BAD1B-AE8A-40EB-B5D7-D753C7363926}"/>
              </a:ext>
            </a:extLst>
          </p:cNvPr>
          <p:cNvSpPr txBox="1">
            <a:spLocks/>
          </p:cNvSpPr>
          <p:nvPr/>
        </p:nvSpPr>
        <p:spPr>
          <a:xfrm>
            <a:off x="508000" y="2095500"/>
            <a:ext cx="91803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5º </a:t>
            </a:r>
            <a:r>
              <a:rPr lang="pt-BR" sz="17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 click en el texto e inserta tu nombre y apellido, así como el nombre de la empresa contratante.  </a:t>
            </a:r>
          </a:p>
        </p:txBody>
      </p:sp>
      <p:sp>
        <p:nvSpPr>
          <p:cNvPr id="10" name="CaixaDeTexto 12">
            <a:extLst>
              <a:ext uri="{FF2B5EF4-FFF2-40B4-BE49-F238E27FC236}">
                <a16:creationId xmlns:a16="http://schemas.microsoft.com/office/drawing/2014/main" id="{F54C9974-F7FF-4B96-A86F-716DA4010DD4}"/>
              </a:ext>
            </a:extLst>
          </p:cNvPr>
          <p:cNvSpPr txBox="1">
            <a:spLocks/>
          </p:cNvSpPr>
          <p:nvPr/>
        </p:nvSpPr>
        <p:spPr>
          <a:xfrm>
            <a:off x="495300" y="2747302"/>
            <a:ext cx="911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6º  </a:t>
            </a:r>
            <a:r>
              <a:rPr lang="pt-BR" sz="1700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Guarda el arte como una imagen y compártela en tus redes sociales, te compartimos una propuesta de texto que puedes adaptar en tu posteo.  </a:t>
            </a:r>
          </a:p>
        </p:txBody>
      </p:sp>
      <p:pic>
        <p:nvPicPr>
          <p:cNvPr id="13" name="Picture 1">
            <a:extLst>
              <a:ext uri="{FF2B5EF4-FFF2-40B4-BE49-F238E27FC236}">
                <a16:creationId xmlns:a16="http://schemas.microsoft.com/office/drawing/2014/main" id="{DFE7660F-C873-4A43-BEB1-2837F72865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172" y="571921"/>
            <a:ext cx="1517130" cy="806359"/>
          </a:xfrm>
          <a:prstGeom prst="rect">
            <a:avLst/>
          </a:prstGeom>
        </p:spPr>
      </p:pic>
      <p:pic>
        <p:nvPicPr>
          <p:cNvPr id="14" name="Picture 13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42BBB19-AC29-4FE7-A554-80C942664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98" y="571500"/>
            <a:ext cx="2506817" cy="3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EC530D1-F100-44B1-A2AA-9D6657476A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5500" y="3622551"/>
            <a:ext cx="3671128" cy="3645723"/>
          </a:xfrm>
        </p:spPr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98E67C-E2BB-40F4-B9CA-C671088F51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6166" y="7581900"/>
            <a:ext cx="2269796" cy="459601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4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39C369-5B4E-4CB7-A516-C16B599AA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05500" y="3622551"/>
            <a:ext cx="3671128" cy="3645723"/>
          </a:xfrm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86B77-1A84-448D-96A4-3C683C417A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6166" y="7581900"/>
            <a:ext cx="2269796" cy="459601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5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6F4111-2B3C-498D-A348-034C2CC42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450" y="7081558"/>
            <a:ext cx="2862050" cy="3124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8787B-D616-4DF4-9637-CB683DEB1C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40175">
            <a:off x="8431910" y="8832684"/>
            <a:ext cx="356515" cy="188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92302-23DE-4A05-B45A-85288D6DB3FD}"/>
              </a:ext>
            </a:extLst>
          </p:cNvPr>
          <p:cNvSpPr txBox="1"/>
          <p:nvPr/>
        </p:nvSpPr>
        <p:spPr>
          <a:xfrm>
            <a:off x="4381500" y="3543300"/>
            <a:ext cx="528867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¡Hola a </a:t>
            </a:r>
            <a:r>
              <a:rPr lang="en-US" sz="1500" dirty="0" err="1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todos</a:t>
            </a:r>
            <a:r>
              <a:rPr lang="en-US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!</a:t>
            </a:r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 </a:t>
            </a:r>
            <a:endParaRPr lang="pt-BR" sz="10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  <a:p>
            <a:pPr algn="just"/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Me encuentro en búsqueda de una oportunidad laboral en el área de la Tecnología y deseo contar con su apoyo. </a:t>
            </a:r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 </a:t>
            </a:r>
            <a:endParaRPr lang="pt-BR" sz="10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  <a:p>
            <a:pPr algn="just"/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A través de </a:t>
            </a:r>
            <a:r>
              <a:rPr lang="pt-BR" sz="1500" b="1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Oracle Next Education</a:t>
            </a:r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, adquirí habilidades técnicas y de desarrollo personal para desempeñarme como </a:t>
            </a:r>
            <a:r>
              <a:rPr lang="pt-BR" sz="1500" b="1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Programador (a) Junior. </a:t>
            </a:r>
          </a:p>
          <a:p>
            <a:pPr algn="just"/>
            <a:r>
              <a:rPr lang="pt-BR" sz="1000" dirty="0">
                <a:solidFill>
                  <a:schemeClr val="bg1"/>
                </a:solidFill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 </a:t>
            </a:r>
          </a:p>
          <a:p>
            <a:pPr algn="just"/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Estoy capacitado (a) para colaborar de manera efectiva, mostrando mi potencial y conocimientos adquiridos en el programa ONE. </a:t>
            </a:r>
          </a:p>
          <a:p>
            <a:pPr algn="just"/>
            <a:r>
              <a:rPr lang="pt-BR" sz="1000" dirty="0">
                <a:solidFill>
                  <a:schemeClr val="bg1"/>
                </a:solidFill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 </a:t>
            </a:r>
          </a:p>
          <a:p>
            <a:pPr algn="just"/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Sí conocen de una empresa o profesional que esté contratando o, sí cuentan con una vacante a la que pueda aplicar, por favor hacérmelo saber en los comentarios o por medio de un mensaje privado. </a:t>
            </a:r>
          </a:p>
          <a:p>
            <a:pPr algn="just"/>
            <a:r>
              <a:rPr lang="pt-BR" sz="10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   </a:t>
            </a:r>
            <a:endParaRPr lang="pt-BR" sz="10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  <a:p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#OpenToWork  #OracleNextEducation </a:t>
            </a:r>
          </a:p>
          <a:p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 #EmpleaONE  #Tecnología  </a:t>
            </a:r>
          </a:p>
          <a:p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#Educación #Oportunidad  </a:t>
            </a:r>
          </a:p>
          <a:p>
            <a:r>
              <a:rPr lang="pt-BR" sz="1500" dirty="0">
                <a:solidFill>
                  <a:schemeClr val="bg1"/>
                </a:solidFill>
                <a:effectLst/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#DesarrolladorJr</a:t>
            </a:r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Calibri" panose="020F050202020403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DA580-E213-4805-8DBC-E66B305CB370}"/>
              </a:ext>
            </a:extLst>
          </p:cNvPr>
          <p:cNvSpPr txBox="1"/>
          <p:nvPr/>
        </p:nvSpPr>
        <p:spPr>
          <a:xfrm>
            <a:off x="495300" y="1333500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PROPUESTA DE TEXTO OPEN TO WORK</a:t>
            </a:r>
          </a:p>
          <a:p>
            <a:r>
              <a:rPr lang="en-US" sz="2200" b="1" dirty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PARA POSTEAR EN LINKEDIN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CEDF3-D448-4147-B663-2D3322A01C23}"/>
              </a:ext>
            </a:extLst>
          </p:cNvPr>
          <p:cNvSpPr txBox="1"/>
          <p:nvPr/>
        </p:nvSpPr>
        <p:spPr>
          <a:xfrm>
            <a:off x="4376803" y="2446972"/>
            <a:ext cx="5311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chemeClr val="bg1"/>
                </a:solidFill>
                <a:latin typeface="Oracle Sans Tab" panose="020B0503020204020204" pitchFamily="34" charset="0"/>
                <a:ea typeface="Times New Roman" panose="02020603050405020304" pitchFamily="18" charset="0"/>
                <a:cs typeface="Oracle Sans Tab" panose="020B0503020204020204" pitchFamily="34" charset="0"/>
              </a:rPr>
              <a:t>Edita la propuesta que te sugerimos a continuación (sí la consideras necesaria) o pégala tal y como está, para que la utilices en tu publicación junto con la imagen que te compartimos. </a:t>
            </a:r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Times New Roman" panose="02020603050405020304" pitchFamily="18" charset="0"/>
              <a:cs typeface="Oracle Sans Tab" panose="020B0503020204020204" pitchFamily="34" charset="0"/>
            </a:endParaRPr>
          </a:p>
          <a:p>
            <a:endParaRPr lang="pt-BR" sz="1500" dirty="0">
              <a:solidFill>
                <a:schemeClr val="bg1"/>
              </a:solidFill>
              <a:latin typeface="Oracle Sans Tab" panose="020B0503020204020204" pitchFamily="34" charset="0"/>
              <a:ea typeface="Times New Roman" panose="02020603050405020304" pitchFamily="18" charset="0"/>
              <a:cs typeface="Oracle Sans Tab" panose="020B0503020204020204" pitchFamily="34" charset="0"/>
            </a:endParaRPr>
          </a:p>
          <a:p>
            <a:endParaRPr lang="pt-BR" sz="1500" dirty="0">
              <a:solidFill>
                <a:schemeClr val="bg1"/>
              </a:solidFill>
              <a:effectLst/>
              <a:latin typeface="Oracle Sans Tab" panose="020B0503020204020204" pitchFamily="34" charset="0"/>
              <a:ea typeface="Times New Roman" panose="02020603050405020304" pitchFamily="18" charset="0"/>
              <a:cs typeface="Oracle Sans Tab" panose="020B0503020204020204" pitchFamily="34" charset="0"/>
            </a:endParaRPr>
          </a:p>
        </p:txBody>
      </p:sp>
      <p:pic>
        <p:nvPicPr>
          <p:cNvPr id="4" name="Picture 3" descr="A picture containing text, human face, screenshot, website&#10;&#10;Description automatically generated">
            <a:extLst>
              <a:ext uri="{FF2B5EF4-FFF2-40B4-BE49-F238E27FC236}">
                <a16:creationId xmlns:a16="http://schemas.microsoft.com/office/drawing/2014/main" id="{F37BA389-08FC-4C62-8836-91D801D6A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8" y="2533647"/>
            <a:ext cx="3351600" cy="6986434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09EDB4CA-B234-49AA-BE0A-9047EBC3F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72" y="9688380"/>
            <a:ext cx="598698" cy="598620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73295032-F4B1-4DF7-A2F2-E24517E4DB2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1172" y="571921"/>
            <a:ext cx="1517130" cy="806359"/>
          </a:xfrm>
          <a:prstGeom prst="rect">
            <a:avLst/>
          </a:prstGeom>
        </p:spPr>
      </p:pic>
      <p:pic>
        <p:nvPicPr>
          <p:cNvPr id="14" name="Picture 13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0020711-B526-4FD0-8215-6E8DDB209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98" y="571500"/>
            <a:ext cx="2506817" cy="3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6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">
            <a:extLst>
              <a:ext uri="{FF2B5EF4-FFF2-40B4-BE49-F238E27FC236}">
                <a16:creationId xmlns:a16="http://schemas.microsoft.com/office/drawing/2014/main" id="{8856A654-B1C8-484F-B10F-D042C731FC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2172">
            <a:off x="1907710" y="3525547"/>
            <a:ext cx="2627966" cy="2609778"/>
          </a:xfrm>
        </p:spPr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C0F29E2E-C591-464E-8442-DF75A06F07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89700">
            <a:off x="959576" y="6963181"/>
            <a:ext cx="4122969" cy="370349"/>
          </a:xfrm>
        </p:spPr>
        <p:txBody>
          <a:bodyPr/>
          <a:lstStyle/>
          <a:p>
            <a:endParaRPr lang="pt-BR" sz="2800" dirty="0"/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C1C742D6-4BFA-46C8-B52C-E014582FAE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89700">
            <a:off x="1709270" y="6494534"/>
            <a:ext cx="2640972" cy="459601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96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">
            <a:extLst>
              <a:ext uri="{FF2B5EF4-FFF2-40B4-BE49-F238E27FC236}">
                <a16:creationId xmlns:a16="http://schemas.microsoft.com/office/drawing/2014/main" id="{6FC84B9E-3AB1-47F0-823F-E5268F1E46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2172">
            <a:off x="1907710" y="3525547"/>
            <a:ext cx="2627966" cy="2609778"/>
          </a:xfrm>
        </p:spPr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2FD1E325-15E0-44C3-AE61-FAA857FA3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89700">
            <a:off x="959576" y="6963181"/>
            <a:ext cx="4122969" cy="370349"/>
          </a:xfrm>
        </p:spPr>
        <p:txBody>
          <a:bodyPr/>
          <a:lstStyle/>
          <a:p>
            <a:endParaRPr lang="pt-BR" sz="2800" dirty="0"/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0043ED5C-1FE0-4713-A80F-22B83C3CDC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189700">
            <a:off x="1709270" y="6494534"/>
            <a:ext cx="2640972" cy="459601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61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47269</TotalTime>
  <Words>692</Words>
  <Application>Microsoft Office PowerPoint</Application>
  <PresentationFormat>Personalizado</PresentationFormat>
  <Paragraphs>65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Calibri</vt:lpstr>
      <vt:lpstr>Oracle Sans</vt:lpstr>
      <vt:lpstr>Oracle Sans Light</vt:lpstr>
      <vt:lpstr>Oracle Sans Tab</vt:lpstr>
      <vt:lpstr>Oracle Sans Ultra Light</vt:lpstr>
      <vt:lpstr>Wingdings</vt:lpstr>
      <vt:lpstr>Personalizar design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ayanak</dc:creator>
  <cp:lastModifiedBy>Mauricio Santiago</cp:lastModifiedBy>
  <cp:revision>2007</cp:revision>
  <cp:lastPrinted>2019-07-11T12:47:52Z</cp:lastPrinted>
  <dcterms:modified xsi:type="dcterms:W3CDTF">2023-05-11T20:09:25Z</dcterms:modified>
</cp:coreProperties>
</file>